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4" r:id="rId3"/>
    <p:sldId id="337" r:id="rId4"/>
    <p:sldId id="263" r:id="rId5"/>
    <p:sldId id="258" r:id="rId6"/>
    <p:sldId id="265" r:id="rId7"/>
    <p:sldId id="259" r:id="rId8"/>
    <p:sldId id="266" r:id="rId9"/>
    <p:sldId id="296" r:id="rId10"/>
    <p:sldId id="287" r:id="rId11"/>
    <p:sldId id="260" r:id="rId12"/>
    <p:sldId id="267" r:id="rId13"/>
    <p:sldId id="277" r:id="rId14"/>
    <p:sldId id="298" r:id="rId15"/>
    <p:sldId id="279" r:id="rId16"/>
    <p:sldId id="294" r:id="rId17"/>
    <p:sldId id="330" r:id="rId18"/>
    <p:sldId id="331" r:id="rId19"/>
    <p:sldId id="295" r:id="rId20"/>
    <p:sldId id="300" r:id="rId21"/>
    <p:sldId id="333" r:id="rId22"/>
    <p:sldId id="299" r:id="rId23"/>
    <p:sldId id="336" r:id="rId24"/>
    <p:sldId id="301" r:id="rId25"/>
    <p:sldId id="317" r:id="rId26"/>
    <p:sldId id="269" r:id="rId27"/>
    <p:sldId id="318" r:id="rId28"/>
    <p:sldId id="285" r:id="rId29"/>
    <p:sldId id="291" r:id="rId30"/>
    <p:sldId id="292" r:id="rId31"/>
    <p:sldId id="304" r:id="rId32"/>
    <p:sldId id="305" r:id="rId33"/>
    <p:sldId id="319" r:id="rId34"/>
    <p:sldId id="286" r:id="rId35"/>
    <p:sldId id="270" r:id="rId36"/>
    <p:sldId id="320" r:id="rId37"/>
    <p:sldId id="321" r:id="rId38"/>
    <p:sldId id="308" r:id="rId39"/>
    <p:sldId id="309" r:id="rId40"/>
    <p:sldId id="322" r:id="rId41"/>
    <p:sldId id="326" r:id="rId42"/>
    <p:sldId id="323" r:id="rId43"/>
    <p:sldId id="324" r:id="rId44"/>
    <p:sldId id="314" r:id="rId45"/>
    <p:sldId id="313" r:id="rId46"/>
    <p:sldId id="327" r:id="rId47"/>
    <p:sldId id="262" r:id="rId48"/>
    <p:sldId id="338" r:id="rId49"/>
    <p:sldId id="325" r:id="rId50"/>
    <p:sldId id="329" r:id="rId51"/>
    <p:sldId id="344" r:id="rId52"/>
    <p:sldId id="275" r:id="rId53"/>
    <p:sldId id="345" r:id="rId54"/>
    <p:sldId id="346" r:id="rId55"/>
    <p:sldId id="347" r:id="rId56"/>
    <p:sldId id="348" r:id="rId57"/>
    <p:sldId id="339" r:id="rId58"/>
    <p:sldId id="342" r:id="rId59"/>
    <p:sldId id="341" r:id="rId60"/>
    <p:sldId id="340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68445" autoAdjust="0"/>
  </p:normalViewPr>
  <p:slideViewPr>
    <p:cSldViewPr snapToGrid="0">
      <p:cViewPr varScale="1">
        <p:scale>
          <a:sx n="79" d="100"/>
          <a:sy n="79" d="100"/>
        </p:scale>
        <p:origin x="1746" y="8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06.05.2020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Statisches Bild</a:t>
            </a:r>
          </a:p>
          <a:p>
            <a:r>
              <a:rPr lang="de-DE" dirty="0"/>
              <a:t>Video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92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###Start Jens###</a:t>
            </a:r>
            <a:endParaRPr lang="en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033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sind digitale Bildmerkmale welche Eigenschaften von menschlichen Gesichtern erfassen können (Augen, Nase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Kategorisierung von Merkmalen: Lege Haarfeature auf Bild ziehe die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PixelsummerSchwarz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 und mit dem Ergebnis lassen sich Merkmale kategorisieren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Bsp. Augenregion dunkler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asl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Wangenregion, also haar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mit 2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rechtecken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gut geeignet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der Erkennungsphase wandert ein Detektionsfenster über das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für jeden unterabschnitt des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bildes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haar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berechnet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 wird Schwellenwert gelernt, welcher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gesicht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nicht-gesicht unterscheidet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Problem: Die </a:t>
            </a:r>
            <a:r>
              <a:rPr lang="de-DE" dirty="0"/>
              <a:t>meisten Merkmale werden irrelevant </a:t>
            </a:r>
            <a:r>
              <a:rPr lang="de-DE" dirty="0" smtClean="0"/>
              <a:t>sein oder sind einzeln nicht aussagekräftig</a:t>
            </a:r>
            <a:r>
              <a:rPr lang="de-DE" baseline="0" dirty="0" smtClean="0"/>
              <a:t> genug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Gesicht 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Man versucht Messungen zu erstellen von einem Gesicht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Ohrengröße, Abstand zwischen den Augen, Länge des Nasenrückens</a:t>
            </a:r>
            <a:r>
              <a:rPr lang="de-DE" baseline="0" dirty="0"/>
              <a:t> </a:t>
            </a:r>
            <a:r>
              <a:rPr lang="de-DE" baseline="0" dirty="0" err="1"/>
              <a:t>etc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Computer</a:t>
            </a:r>
            <a:r>
              <a:rPr lang="de-DE" baseline="0" dirty="0"/>
              <a:t> arbeitet Pixelbasiert, also sind für uns Menschen offensichtliche Merkmale für ihn oft ungeeignet (</a:t>
            </a:r>
            <a:r>
              <a:rPr lang="de-DE" baseline="0" dirty="0" err="1"/>
              <a:t>bsp.</a:t>
            </a:r>
            <a:r>
              <a:rPr lang="de-DE" baseline="0" dirty="0"/>
              <a:t> Augenfarbe)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Deep</a:t>
            </a:r>
            <a:r>
              <a:rPr lang="de-DE" baseline="0" dirty="0"/>
              <a:t> Learning soll helfen, dass der Computer selbst entscheidet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darauf trainiert 128 Messungen von jedem Gesicht zu erstellen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Bestes Training: Bild1 von </a:t>
            </a:r>
            <a:r>
              <a:rPr lang="de-DE" baseline="0" dirty="0" err="1"/>
              <a:t>PersonA</a:t>
            </a:r>
            <a:r>
              <a:rPr lang="de-DE" baseline="0" dirty="0"/>
              <a:t> (</a:t>
            </a:r>
            <a:r>
              <a:rPr lang="de-DE" baseline="0" dirty="0" err="1"/>
              <a:t>Chirs</a:t>
            </a:r>
            <a:r>
              <a:rPr lang="de-DE" baseline="0" dirty="0"/>
              <a:t> Pratt), Bild2 von </a:t>
            </a:r>
            <a:r>
              <a:rPr lang="de-DE" baseline="0" dirty="0" err="1"/>
              <a:t>PersonA</a:t>
            </a:r>
            <a:r>
              <a:rPr lang="de-DE" baseline="0" dirty="0"/>
              <a:t> und Bild3 von </a:t>
            </a:r>
            <a:r>
              <a:rPr lang="de-DE" baseline="0" dirty="0" err="1"/>
              <a:t>PersonB</a:t>
            </a:r>
            <a:r>
              <a:rPr lang="de-DE" baseline="0" dirty="0"/>
              <a:t> (Scott </a:t>
            </a:r>
            <a:r>
              <a:rPr lang="de-DE" baseline="0" dirty="0" err="1"/>
              <a:t>Clifton</a:t>
            </a:r>
            <a:r>
              <a:rPr lang="de-DE" baseline="0" dirty="0"/>
              <a:t>) werden zur gleichen Zeit betrachtet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Algorithmus betrachtet die jeweilige Messung für jedes Bild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Netz wird so angepasst, dass die Messungen zu Bild1 und Bild2 sich annähern und Bild2 und Bild3 sich entfernen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Das wird mehrere Millionen Male wiederholt, bis das Netz für jedes Gesicht diese 128 Messungen erstellen kann (Es gibt glücklicherweise sehr gute trainierte Netze, welche zur Verfügung gestellt werden)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06.05.2020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www.cdc.gov/coronavirus/2019-ncov/prevent-getting-sick/social-distancing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time_continue=131&amp;v=hPCTwxF0qf4&amp;feature=emb_logo" TargetMode="External"/><Relationship Id="rId4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miro.medium.com/max/1400/1*rqGEyJKbKv3ecmjaMSiEtA.png" TargetMode="External"/><Relationship Id="rId3" Type="http://schemas.openxmlformats.org/officeDocument/2006/relationships/hyperlink" Target="https://www.supermarktblog.com/wp-content/uploads/2019/10/amazongo26a.jpg" TargetMode="External"/><Relationship Id="rId7" Type="http://schemas.openxmlformats.org/officeDocument/2006/relationships/hyperlink" Target="https://towardsdatascience.com/r-cnn-fast-r-cnn-faster-r-cnn-yolo-object-detection-algorithms-36d53571365e" TargetMode="External"/><Relationship Id="rId2" Type="http://schemas.openxmlformats.org/officeDocument/2006/relationships/hyperlink" Target="https://blog.notebooksbilliger.de/wp-content/uploads/2017/09/galaxy-note-8-face-unlock-unsicher-titl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he-intuition-behind-facial-detection-the-viola-jones-algorithm-29d9106b6999" TargetMode="External"/><Relationship Id="rId5" Type="http://schemas.openxmlformats.org/officeDocument/2006/relationships/hyperlink" Target="https://imgs.chip.de/1UzVk4G67v4aP9ZB6R668P5uQOU=/618x0/filters:format(jpeg):fill(fff,true)/www.chip.de/ii/6/4/9/7/9/5/9/2/8f785e788c13c1a9.jpeg" TargetMode="External"/><Relationship Id="rId4" Type="http://schemas.openxmlformats.org/officeDocument/2006/relationships/hyperlink" Target="https://www.roedel.de/images/mrt_kopf/01.jp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gdata-insider.de/was-ist-deep-learning-a-603129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808434/how-does-the-viola-jones-face-detection-method-work/5087439750874397" TargetMode="External"/><Relationship Id="rId2" Type="http://schemas.openxmlformats.org/officeDocument/2006/relationships/hyperlink" Target="https://www.nec.co.nz/market-leadership/publications-media/face-detection-vs-facial-recognition-whats-the-difference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hyperlink" Target="https://dzone.com/articles/drowsy-detection-using-facial-landmarks-extra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geitgey/facerecognition" TargetMode="External"/><Relationship Id="rId4" Type="http://schemas.openxmlformats.org/officeDocument/2006/relationships/hyperlink" Target="http://dlib.net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andsmart.de/var/site/storage/images/_aliases/fixed_col_8/2/8/5/0/60582-1-ger-DE/amazons-echo-dot-nutzt-auch-die-sprachsteuerung-alexa.jpg" TargetMode="External"/><Relationship Id="rId2" Type="http://schemas.openxmlformats.org/officeDocument/2006/relationships/hyperlink" Target="https://mrt-akademie.de/wp-content/uploads/2015/11/Hirn-sagittal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Kedar_Potdar/publication/329217107/figure/fig4/AS:697578261852162@1543327026650/Object-detection-in-a-dense-scene.ppm" TargetMode="External"/><Relationship Id="rId5" Type="http://schemas.openxmlformats.org/officeDocument/2006/relationships/hyperlink" Target="https://upload.wikimedia.org/wikipedia/commons/thumb/6/63/Typical_cnn.png/395px-Typical_cnn.png" TargetMode="External"/><Relationship Id="rId4" Type="http://schemas.openxmlformats.org/officeDocument/2006/relationships/hyperlink" Target="https://lh3.googleusercontent.com/proxy/MqRA994uThbBbiQj5XvkQo9tp_cg9ITeQq3M9sGEnhK-dp8nCRrIEUXzkzlFr9sYl0b9BukuAOE5QR9kdGxaxd41OmpItbtMVKHcVT9eJt0xqKMSAzr7tTQCfy9UUdyv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-frt3-1.xx.fbcdn.net/v/t1.0-1/69563361_121455362546062_4961518440490729472_n.jpg?_nc_cat=102&amp;_nc_sid=dbb9e7&amp;_nc_ohc=Nbtoh2VQXZAAX8RGmeF&amp;_nc_ht=scontent-frt3-1.xx&amp;oh=8d72f372fa1dc2e03a30a623ead22410&amp;oe=5ED750E3" TargetMode="External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vecteezy.com/vektorkunst/582158-sanduhr-symbol-vektor-illustratio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BHISHEKCHBA/image-processing-67649577" TargetMode="External"/><Relationship Id="rId2" Type="http://schemas.openxmlformats.org/officeDocument/2006/relationships/hyperlink" Target="https://de.wikipedia.org/wiki/Datei:Face_detection_example_openCV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eal-time-face-recognition-with-cpu-983d35cc3ec5" TargetMode="External"/><Relationship Id="rId5" Type="http://schemas.openxmlformats.org/officeDocument/2006/relationships/hyperlink" Target="https://mc.ai/haar-cascade-face-identification/" TargetMode="Externa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de/pin/351351208415072519/" TargetMode="External"/><Relationship Id="rId7" Type="http://schemas.openxmlformats.org/officeDocument/2006/relationships/hyperlink" Target="https://de.m.wikipedia.org/wiki/Datei:Download_alt_font_awesome.svg" TargetMode="External"/><Relationship Id="rId2" Type="http://schemas.openxmlformats.org/officeDocument/2006/relationships/hyperlink" Target="https://www.pyimagesearch.com/2017/04/03/facial-landmarks-dlib-opencv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Google" TargetMode="External"/><Relationship Id="rId5" Type="http://schemas.openxmlformats.org/officeDocument/2006/relationships/hyperlink" Target="http://www.iconarchive.com/show/free-folder-icons-by-iconshock/folder-images-icon.html" TargetMode="External"/><Relationship Id="rId4" Type="http://schemas.openxmlformats.org/officeDocument/2006/relationships/hyperlink" Target="https://www.greymatter.com/corporate/showcase/bing-search-api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Jens Windisch (1970362)</a:t>
            </a:r>
          </a:p>
          <a:p>
            <a:pPr algn="ctr"/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06.05.2020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A21D0-CE05-472F-8658-40680E21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13" y="2018011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323521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251679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18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298118"/>
              </p:ext>
            </p:extLst>
          </p:nvPr>
        </p:nvGraphicFramePr>
        <p:xfrm>
          <a:off x="1113756" y="2321151"/>
          <a:ext cx="10098725" cy="279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836614441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rgbClr val="FF0000"/>
                          </a:solidFill>
                        </a:rPr>
                        <a:t>Number</a:t>
                      </a: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rgbClr val="FF0000"/>
                          </a:solidFill>
                        </a:rPr>
                        <a:t>of</a:t>
                      </a: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 Boxes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~6000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8732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79,8 %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24564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512 x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036124"/>
                  </a:ext>
                </a:extLst>
              </a:tr>
            </a:tbl>
          </a:graphicData>
        </a:graphic>
      </p:graphicFrame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CC6E9CB6-5E81-4CE9-B4E8-5E024CB9CAAC}"/>
              </a:ext>
            </a:extLst>
          </p:cNvPr>
          <p:cNvSpPr/>
          <p:nvPr/>
        </p:nvSpPr>
        <p:spPr>
          <a:xfrm>
            <a:off x="729049" y="3632886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64C7424-B067-4B23-AEFC-72CC90943127}"/>
              </a:ext>
            </a:extLst>
          </p:cNvPr>
          <p:cNvSpPr/>
          <p:nvPr/>
        </p:nvSpPr>
        <p:spPr>
          <a:xfrm>
            <a:off x="729049" y="4102443"/>
            <a:ext cx="847754" cy="469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>
                <a:solidFill>
                  <a:schemeClr val="tx1"/>
                </a:solidFill>
              </a:rPr>
              <a:t>external </a:t>
            </a:r>
            <a:r>
              <a:rPr lang="de-DE" dirty="0" err="1">
                <a:solidFill>
                  <a:schemeClr val="tx1"/>
                </a:solidFill>
              </a:rPr>
              <a:t>proposer</a:t>
            </a:r>
            <a:r>
              <a:rPr lang="de-DE" dirty="0">
                <a:solidFill>
                  <a:schemeClr val="tx1"/>
                </a:solidFill>
              </a:rPr>
              <a:t> für </a:t>
            </a:r>
            <a:r>
              <a:rPr lang="de-DE" dirty="0" err="1">
                <a:solidFill>
                  <a:schemeClr val="tx1"/>
                </a:solidFill>
              </a:rPr>
              <a:t>Regions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Interest (</a:t>
            </a:r>
            <a:r>
              <a:rPr lang="de-DE" dirty="0" err="1">
                <a:solidFill>
                  <a:schemeClr val="tx1"/>
                </a:solidFill>
              </a:rPr>
              <a:t>RoI</a:t>
            </a:r>
            <a:r>
              <a:rPr lang="de-DE" dirty="0">
                <a:solidFill>
                  <a:schemeClr val="tx1"/>
                </a:solidFill>
              </a:rPr>
              <a:t>) mehr nötig</a:t>
            </a:r>
          </a:p>
          <a:p>
            <a:r>
              <a:rPr lang="de-DE" dirty="0">
                <a:solidFill>
                  <a:schemeClr val="tx1"/>
                </a:solidFill>
              </a:rPr>
              <a:t>Feste </a:t>
            </a:r>
            <a:r>
              <a:rPr lang="de-DE" dirty="0" err="1">
                <a:solidFill>
                  <a:schemeClr val="tx1"/>
                </a:solidFill>
              </a:rPr>
              <a:t>Standart</a:t>
            </a:r>
            <a:r>
              <a:rPr lang="de-DE" dirty="0">
                <a:solidFill>
                  <a:schemeClr val="tx1"/>
                </a:solidFill>
              </a:rPr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06.05.2020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Single Shot </a:t>
            </a:r>
            <a:r>
              <a:rPr lang="de-DE" dirty="0" err="1"/>
              <a:t>Detector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961E-9789-4633-93A2-517E9B432B66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17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21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22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06.05.2020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23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06.05.2020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990" y="187920"/>
            <a:ext cx="10119360" cy="662322"/>
          </a:xfrm>
        </p:spPr>
        <p:txBody>
          <a:bodyPr>
            <a:normAutofit fontScale="90000"/>
          </a:bodyPr>
          <a:lstStyle/>
          <a:p>
            <a:r>
              <a:rPr lang="de-DE" dirty="0"/>
              <a:t>Social </a:t>
            </a:r>
            <a:r>
              <a:rPr lang="de-DE" dirty="0" err="1"/>
              <a:t>Distancing</a:t>
            </a:r>
            <a:endParaRPr lang="de-DE" dirty="0">
              <a:hlinkClick r:id="rId4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  <p:pic>
        <p:nvPicPr>
          <p:cNvPr id="7" name="Landing-AI-Social-Distancing-Detector-Demo">
            <a:hlinkClick r:id="" action="ppaction://media"/>
            <a:extLst>
              <a:ext uri="{FF2B5EF4-FFF2-40B4-BE49-F238E27FC236}">
                <a16:creationId xmlns:a16="http://schemas.microsoft.com/office/drawing/2014/main" id="{A6A30B44-AB08-40E2-9A48-F3BC44BD8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450" y="850242"/>
            <a:ext cx="11337769" cy="515514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6480838-7DEB-468A-8B19-B8E18FAA2783}"/>
              </a:ext>
            </a:extLst>
          </p:cNvPr>
          <p:cNvSpPr/>
          <p:nvPr/>
        </p:nvSpPr>
        <p:spPr>
          <a:xfrm>
            <a:off x="296539" y="6005384"/>
            <a:ext cx="1238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https://www.technologyreview.com/2020/04/17/1000092/ai-machine-learning-watches-social-distancing-at-work/</a:t>
            </a:r>
          </a:p>
        </p:txBody>
      </p:sp>
    </p:spTree>
    <p:extLst>
      <p:ext uri="{BB962C8B-B14F-4D97-AF65-F5344CB8AC3E}">
        <p14:creationId xmlns:p14="http://schemas.microsoft.com/office/powerpoint/2010/main" val="6106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2133600" y="5976938"/>
            <a:ext cx="10058400" cy="4024312"/>
          </a:xfrm>
        </p:spPr>
        <p:txBody>
          <a:bodyPr/>
          <a:lstStyle/>
          <a:p>
            <a:pPr marL="0" lvl="0" indent="0">
              <a:buNone/>
            </a:pPr>
            <a:r>
              <a:rPr lang="de-DE" dirty="0">
                <a:hlinkClick r:id="rId5"/>
              </a:rPr>
              <a:t>https://www.youtube.com/watch?v=hPCTwxF0qf4&amp;feature=emb_logo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181" y="323326"/>
            <a:ext cx="10058400" cy="553466"/>
          </a:xfrm>
        </p:spPr>
        <p:txBody>
          <a:bodyPr>
            <a:normAutofit fontScale="90000"/>
          </a:bodyPr>
          <a:lstStyle/>
          <a:p>
            <a:r>
              <a:rPr lang="de-DE" dirty="0"/>
              <a:t>Cascading</a:t>
            </a:r>
            <a:endParaRPr lang="en-DE" dirty="0"/>
          </a:p>
        </p:txBody>
      </p:sp>
      <p:pic>
        <p:nvPicPr>
          <p:cNvPr id="2" name="Haar Cascade Visualization">
            <a:hlinkClick r:id="" action="ppaction://media"/>
            <a:extLst>
              <a:ext uri="{FF2B5EF4-FFF2-40B4-BE49-F238E27FC236}">
                <a16:creationId xmlns:a16="http://schemas.microsoft.com/office/drawing/2014/main" id="{08B454B5-63B6-4A94-B037-4D649276B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0200" y="156368"/>
            <a:ext cx="6111599" cy="58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06.05.2020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06.05.2020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06.05.2020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06.05.2020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69" y="3074720"/>
            <a:ext cx="3858091" cy="217017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06.05.2020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03" y="2949887"/>
            <a:ext cx="2358682" cy="213966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5093224" y="3840972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56" y="26511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06.05.2020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" y="3201509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29" y="2851235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258" y="2604160"/>
            <a:ext cx="2438400" cy="2438400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4702139" y="3490465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865" y="363897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Recognition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Age &amp; Gender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4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23" y="1737360"/>
            <a:ext cx="4721448" cy="19972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6ED7576-C66D-44DD-B9A6-2BF8BC9A6E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3"/>
          <a:stretch/>
        </p:blipFill>
        <p:spPr>
          <a:xfrm>
            <a:off x="488984" y="1844311"/>
            <a:ext cx="4822803" cy="266169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13" y="3474485"/>
            <a:ext cx="4968580" cy="199722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2" y="4358850"/>
            <a:ext cx="4416765" cy="178946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67" y="4529695"/>
            <a:ext cx="3551264" cy="14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 für Ihre Aufmerksamkeit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Für fragen stehen wir zur Verfügung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1744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- alt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https://blog.notebooksbilliger.de/wp-content/uploads/2017/09/galaxy-note-8-face-unlock-unsicher-title.jpg</a:t>
            </a:r>
            <a:endParaRPr lang="de-DE" sz="1400" dirty="0"/>
          </a:p>
          <a:p>
            <a:r>
              <a:rPr lang="de-DE" sz="1400" dirty="0">
                <a:hlinkClick r:id="rId3"/>
              </a:rPr>
              <a:t>https://www.supermarktblog.com/wp-content/uploads/2019/10/amazongo26a.jpg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https://www.roedel.de/images/mrt_kopf/01.jpg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https://imgs.chip.de/1UzVk4G67v4aP9ZB6R668P5uQOU=/618x0/filters:format(jpeg):fill(fff,true)/www.chip.de%2Fii%2F6%2F4%2F9%2F7%2F9%2F5%2F9%2F2%2F8f785e788c13c1a9.jpeg</a:t>
            </a:r>
            <a:endParaRPr lang="de-DE" sz="1400" dirty="0"/>
          </a:p>
          <a:p>
            <a:r>
              <a:rPr lang="de-DE" sz="1400" dirty="0">
                <a:hlinkClick r:id="rId6"/>
              </a:rPr>
              <a:t>https://towardsdatascience.com/the-intuition-behind-facial-detection-the-viola-jones-algorithm-29d9106b6999</a:t>
            </a:r>
            <a:endParaRPr lang="de-DE" sz="1400" dirty="0"/>
          </a:p>
          <a:p>
            <a:r>
              <a:rPr lang="de-DE" sz="1400" dirty="0">
                <a:hlinkClick r:id="rId7"/>
              </a:rPr>
              <a:t>https://towardsdatascience.com/r-cnn-fast-r-cnn-faster-r-cnn-yolo-object-detection-algorithms-36d53571365e</a:t>
            </a:r>
            <a:endParaRPr lang="de-DE" sz="1400" dirty="0"/>
          </a:p>
          <a:p>
            <a:r>
              <a:rPr lang="de-DE" sz="1400" dirty="0">
                <a:hlinkClick r:id="rId8"/>
              </a:rPr>
              <a:t>https://miro.medium.com/max/1400/1*rqGEyJKbKv3ecmjaMSiEtA.png</a:t>
            </a:r>
            <a:endParaRPr lang="de-DE" sz="1400" dirty="0"/>
          </a:p>
          <a:p>
            <a:r>
              <a:rPr lang="de-DE" sz="1400" dirty="0"/>
              <a:t>https://de.coursera.org/lecture/deep-learning-in-computer-vision/single-shot-detectors-Vpbkg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8471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Stefan </a:t>
            </a:r>
            <a:r>
              <a:rPr lang="de-DE" dirty="0" err="1"/>
              <a:t>Betermieux</a:t>
            </a:r>
            <a:r>
              <a:rPr lang="de-DE" dirty="0"/>
              <a:t>, Bernhard </a:t>
            </a:r>
            <a:r>
              <a:rPr lang="de-DE" dirty="0" err="1"/>
              <a:t>Hollunder</a:t>
            </a:r>
            <a:r>
              <a:rPr lang="de-DE" dirty="0"/>
              <a:t>: Software-Technologien und Prozesse (2016</a:t>
            </a:r>
            <a:r>
              <a:rPr lang="de-DE" dirty="0" smtClean="0"/>
              <a:t>)</a:t>
            </a: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://www.bigdata-insider.de/was-ist-deep-learning-a-603129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en-US" dirty="0" err="1"/>
              <a:t>Nashwan</a:t>
            </a:r>
            <a:r>
              <a:rPr lang="en-US" dirty="0"/>
              <a:t> Adnan Othman, </a:t>
            </a:r>
            <a:r>
              <a:rPr lang="en-US" dirty="0" err="1"/>
              <a:t>Ilhan</a:t>
            </a:r>
            <a:r>
              <a:rPr lang="en-US" dirty="0"/>
              <a:t> Aydin: A New Deep Learning Application Based </a:t>
            </a:r>
            <a:r>
              <a:rPr lang="en-US" dirty="0" err="1"/>
              <a:t>onMovidius</a:t>
            </a:r>
            <a:r>
              <a:rPr lang="en-US" dirty="0"/>
              <a:t> NCS for Embedded Object Detection and Recognition, </a:t>
            </a:r>
            <a:r>
              <a:rPr lang="en-US" dirty="0" err="1"/>
              <a:t>Firat</a:t>
            </a:r>
            <a:r>
              <a:rPr lang="en-US" dirty="0"/>
              <a:t> University(2018</a:t>
            </a:r>
            <a:r>
              <a:rPr lang="en-US" dirty="0" smtClean="0"/>
              <a:t>)</a:t>
            </a:r>
          </a:p>
          <a:p>
            <a:r>
              <a:rPr lang="de-DE" dirty="0"/>
              <a:t>Marko Thiel, Johannes </a:t>
            </a:r>
            <a:r>
              <a:rPr lang="de-DE" dirty="0" err="1"/>
              <a:t>Hinckeldeyn</a:t>
            </a:r>
            <a:r>
              <a:rPr lang="de-DE" dirty="0"/>
              <a:t>, Jochen </a:t>
            </a:r>
            <a:r>
              <a:rPr lang="de-DE" dirty="0" err="1"/>
              <a:t>Kreutzfeld</a:t>
            </a:r>
            <a:r>
              <a:rPr lang="de-DE" dirty="0"/>
              <a:t>: </a:t>
            </a:r>
            <a:r>
              <a:rPr lang="de-DE" dirty="0" err="1"/>
              <a:t>Deep</a:t>
            </a:r>
            <a:r>
              <a:rPr lang="de-DE" dirty="0"/>
              <a:t>-Learning-</a:t>
            </a:r>
            <a:r>
              <a:rPr lang="de-DE" dirty="0" err="1"/>
              <a:t>Verfahrenzur</a:t>
            </a:r>
            <a:r>
              <a:rPr lang="de-DE" dirty="0"/>
              <a:t> 3D-Objekterkennung in der Logistik (2018</a:t>
            </a:r>
            <a:r>
              <a:rPr lang="de-DE" dirty="0" smtClean="0"/>
              <a:t>)</a:t>
            </a:r>
          </a:p>
          <a:p>
            <a:r>
              <a:rPr lang="de-DE" dirty="0"/>
              <a:t>Malte </a:t>
            </a:r>
            <a:r>
              <a:rPr lang="de-DE" dirty="0" err="1"/>
              <a:t>Oeljeklaus</a:t>
            </a:r>
            <a:r>
              <a:rPr lang="de-DE" dirty="0"/>
              <a:t>, Frank Hoffmann und Torsten Bertram: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Net-works f ̈</a:t>
            </a:r>
            <a:r>
              <a:rPr lang="de-DE" dirty="0" err="1"/>
              <a:t>ur</a:t>
            </a:r>
            <a:r>
              <a:rPr lang="de-DE" dirty="0"/>
              <a:t> die semantische Segmentierung von </a:t>
            </a:r>
            <a:r>
              <a:rPr lang="de-DE" dirty="0" smtClean="0"/>
              <a:t>Szenen</a:t>
            </a:r>
          </a:p>
          <a:p>
            <a:r>
              <a:rPr lang="de-DE" dirty="0"/>
              <a:t>Francois </a:t>
            </a:r>
            <a:r>
              <a:rPr lang="de-DE" dirty="0" err="1"/>
              <a:t>Chollet</a:t>
            </a:r>
            <a:r>
              <a:rPr lang="de-DE" dirty="0"/>
              <a:t>: </a:t>
            </a:r>
            <a:r>
              <a:rPr lang="de-DE" dirty="0" err="1"/>
              <a:t>Deep</a:t>
            </a:r>
            <a:r>
              <a:rPr lang="de-DE" dirty="0"/>
              <a:t> Learning mit Python und </a:t>
            </a:r>
            <a:r>
              <a:rPr lang="de-DE" dirty="0" err="1"/>
              <a:t>Keras</a:t>
            </a:r>
            <a:r>
              <a:rPr lang="de-DE" dirty="0"/>
              <a:t>: Das Praxis-Handbuch </a:t>
            </a:r>
            <a:r>
              <a:rPr lang="de-DE" dirty="0" err="1"/>
              <a:t>vomEntwickler</a:t>
            </a:r>
            <a:r>
              <a:rPr lang="de-DE" dirty="0"/>
              <a:t> der </a:t>
            </a:r>
            <a:r>
              <a:rPr lang="de-DE" dirty="0" err="1"/>
              <a:t>Keras</a:t>
            </a:r>
            <a:r>
              <a:rPr lang="de-DE" dirty="0"/>
              <a:t>-Bibliothek (2018)</a:t>
            </a:r>
            <a:endParaRPr lang="de-DE" sz="14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2668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Christian Große </a:t>
            </a:r>
            <a:r>
              <a:rPr lang="de-DE" dirty="0" err="1"/>
              <a:t>Lordemann</a:t>
            </a:r>
            <a:r>
              <a:rPr lang="de-DE" dirty="0"/>
              <a:t>, Martin </a:t>
            </a:r>
            <a:r>
              <a:rPr lang="de-DE" dirty="0" err="1"/>
              <a:t>Lambers</a:t>
            </a:r>
            <a:r>
              <a:rPr lang="de-DE" dirty="0"/>
              <a:t>: Objekterkennung in </a:t>
            </a:r>
            <a:r>
              <a:rPr lang="de-DE" dirty="0" smtClean="0"/>
              <a:t>Bilddaten</a:t>
            </a:r>
          </a:p>
          <a:p>
            <a:r>
              <a:rPr lang="en-US" dirty="0"/>
              <a:t>H. Jiang and E. Learned-Miller, ”Face Detection with the Faster R-CNN,”2017 12thIEEE International Conference on Automatic Face and Gesture Recognition (FG2017), Washington, DC, 2017, pp. 650-657</a:t>
            </a:r>
            <a:r>
              <a:rPr lang="en-US" dirty="0" smtClean="0"/>
              <a:t>.</a:t>
            </a:r>
          </a:p>
          <a:p>
            <a:r>
              <a:rPr lang="de-DE" dirty="0"/>
              <a:t>Wei Liu, Dragomir </a:t>
            </a:r>
            <a:r>
              <a:rPr lang="de-DE" dirty="0" err="1"/>
              <a:t>Anguelov</a:t>
            </a:r>
            <a:r>
              <a:rPr lang="de-DE" dirty="0"/>
              <a:t>, Dumitru Erhan, Christian </a:t>
            </a:r>
            <a:r>
              <a:rPr lang="de-DE" dirty="0" err="1"/>
              <a:t>Szegedy</a:t>
            </a:r>
            <a:r>
              <a:rPr lang="de-DE" dirty="0"/>
              <a:t>, Scott </a:t>
            </a:r>
            <a:r>
              <a:rPr lang="de-DE" dirty="0" err="1"/>
              <a:t>Reed,Cheng</a:t>
            </a:r>
            <a:r>
              <a:rPr lang="de-DE" dirty="0"/>
              <a:t>-Yang Fu, Alexander C. Berg: SSD: 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MultiBox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(2016</a:t>
            </a:r>
            <a:r>
              <a:rPr lang="de-DE" dirty="0" smtClean="0"/>
              <a:t>)</a:t>
            </a:r>
          </a:p>
          <a:p>
            <a:r>
              <a:rPr lang="de-DE" dirty="0"/>
              <a:t>Andrew G. Howard, </a:t>
            </a:r>
            <a:r>
              <a:rPr lang="de-DE" dirty="0" err="1"/>
              <a:t>Menglong</a:t>
            </a:r>
            <a:r>
              <a:rPr lang="de-DE" dirty="0"/>
              <a:t> Zhu, Bo Chen, Dmitry </a:t>
            </a:r>
            <a:r>
              <a:rPr lang="de-DE" dirty="0" err="1"/>
              <a:t>Kalenichenko</a:t>
            </a:r>
            <a:r>
              <a:rPr lang="de-DE" dirty="0"/>
              <a:t>, </a:t>
            </a:r>
            <a:r>
              <a:rPr lang="de-DE" dirty="0" err="1"/>
              <a:t>Weijun</a:t>
            </a:r>
            <a:r>
              <a:rPr lang="de-DE" dirty="0"/>
              <a:t> </a:t>
            </a:r>
            <a:r>
              <a:rPr lang="de-DE" dirty="0" err="1"/>
              <a:t>Wang,Tobias</a:t>
            </a:r>
            <a:r>
              <a:rPr lang="de-DE" dirty="0"/>
              <a:t> </a:t>
            </a:r>
            <a:r>
              <a:rPr lang="de-DE" dirty="0" err="1"/>
              <a:t>Weyand</a:t>
            </a:r>
            <a:r>
              <a:rPr lang="de-DE" dirty="0"/>
              <a:t>, Marco </a:t>
            </a:r>
            <a:r>
              <a:rPr lang="de-DE" dirty="0" err="1"/>
              <a:t>Andreetto</a:t>
            </a:r>
            <a:r>
              <a:rPr lang="de-DE" dirty="0"/>
              <a:t>, Hartwig Adam: </a:t>
            </a:r>
            <a:r>
              <a:rPr lang="de-DE" dirty="0" err="1"/>
              <a:t>MobileNets</a:t>
            </a:r>
            <a:r>
              <a:rPr lang="de-DE" dirty="0"/>
              <a:t>: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Convolu-tional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</a:t>
            </a:r>
            <a:r>
              <a:rPr lang="de-DE" dirty="0" err="1"/>
              <a:t>for</a:t>
            </a:r>
            <a:r>
              <a:rPr lang="de-DE" dirty="0"/>
              <a:t> Mobile Vision </a:t>
            </a:r>
            <a:r>
              <a:rPr lang="de-DE" dirty="0" err="1"/>
              <a:t>Applications</a:t>
            </a:r>
            <a:r>
              <a:rPr lang="de-DE" dirty="0"/>
              <a:t> (2017</a:t>
            </a:r>
            <a:r>
              <a:rPr lang="de-DE" dirty="0" smtClean="0"/>
              <a:t>)</a:t>
            </a:r>
          </a:p>
          <a:p>
            <a:r>
              <a:rPr lang="de-DE" dirty="0"/>
              <a:t>Heinrich H. B ̈</a:t>
            </a:r>
            <a:r>
              <a:rPr lang="de-DE" dirty="0" err="1"/>
              <a:t>ulthoff</a:t>
            </a:r>
            <a:r>
              <a:rPr lang="de-DE" dirty="0"/>
              <a:t>, Isabelle B ̈</a:t>
            </a:r>
            <a:r>
              <a:rPr lang="de-DE" dirty="0" err="1"/>
              <a:t>ulthoff</a:t>
            </a:r>
            <a:r>
              <a:rPr lang="de-DE" dirty="0"/>
              <a:t>: Funktionelle Prinzipien der Objekt- </a:t>
            </a:r>
            <a:r>
              <a:rPr lang="de-DE" dirty="0" err="1"/>
              <a:t>undGesichtserkennung</a:t>
            </a:r>
            <a:r>
              <a:rPr lang="de-DE" dirty="0"/>
              <a:t>, Kapitel 12.3 (2012)</a:t>
            </a:r>
            <a:endParaRPr lang="de-DE" dirty="0" smtClean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5494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https://www.nec.co.nz/market-leadership/publications-media/face-detection-vs-facial-recognition-whats-the-difference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stackoverflow.com/questions/5808434/how-does-the-viola-jones-face-detection-method-work/5087439750874397</a:t>
            </a:r>
            <a:endParaRPr lang="de-DE" dirty="0" smtClean="0"/>
          </a:p>
          <a:p>
            <a:r>
              <a:rPr lang="en-US" dirty="0"/>
              <a:t>P. Viola and M. Jones, ”Rapid object detection using a boosted cascade of </a:t>
            </a:r>
            <a:r>
              <a:rPr lang="en-US" dirty="0" err="1"/>
              <a:t>simplefeatures</a:t>
            </a:r>
            <a:r>
              <a:rPr lang="en-US" dirty="0"/>
              <a:t>,”Proceedings of the 2001 IEEE Computer Society Conference on </a:t>
            </a:r>
            <a:r>
              <a:rPr lang="en-US" dirty="0" err="1"/>
              <a:t>ComputerVision</a:t>
            </a:r>
            <a:r>
              <a:rPr lang="en-US" dirty="0"/>
              <a:t> and Pattern Recognition. CVPR 2001, Kauai, HI, USA, 2001, pp. I-I</a:t>
            </a:r>
            <a:r>
              <a:rPr lang="en-US" dirty="0" smtClean="0"/>
              <a:t>.</a:t>
            </a:r>
          </a:p>
          <a:p>
            <a:r>
              <a:rPr lang="de-DE" dirty="0"/>
              <a:t>Daniel Neumann: Fahrzeugerfassung mithilfe von Stereo-Vision sowie HOG-, LBP-, und Haar-Feature-basierter </a:t>
            </a:r>
            <a:r>
              <a:rPr lang="de-DE" dirty="0" err="1"/>
              <a:t>Bildklassifkatoren</a:t>
            </a:r>
            <a:r>
              <a:rPr lang="de-DE" dirty="0"/>
              <a:t> (2016</a:t>
            </a:r>
            <a:r>
              <a:rPr lang="de-DE" dirty="0" smtClean="0"/>
              <a:t>)</a:t>
            </a:r>
          </a:p>
          <a:p>
            <a:r>
              <a:rPr lang="de-DE" dirty="0"/>
              <a:t>https://towardsdatascience.com/understanding-adaboost-2f94f22d5bfe</a:t>
            </a:r>
            <a:endParaRPr lang="de-DE" dirty="0" smtClean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7176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https://github.com/opencv/opencv/tree/ </a:t>
            </a:r>
            <a:r>
              <a:rPr lang="de-DE" dirty="0" err="1" smtClean="0"/>
              <a:t>mas-ter</a:t>
            </a:r>
            <a:r>
              <a:rPr lang="de-DE" dirty="0" smtClean="0"/>
              <a:t>/</a:t>
            </a:r>
            <a:r>
              <a:rPr lang="de-DE" dirty="0" err="1" smtClean="0"/>
              <a:t>data</a:t>
            </a:r>
            <a:r>
              <a:rPr lang="de-DE" dirty="0" smtClean="0"/>
              <a:t>/</a:t>
            </a:r>
            <a:r>
              <a:rPr lang="de-DE" dirty="0" err="1" smtClean="0"/>
              <a:t>haarcascades</a:t>
            </a:r>
            <a:endParaRPr lang="de-DE" dirty="0"/>
          </a:p>
          <a:p>
            <a:r>
              <a:rPr lang="en-US" dirty="0" err="1"/>
              <a:t>Vahid</a:t>
            </a:r>
            <a:r>
              <a:rPr lang="en-US" dirty="0"/>
              <a:t> </a:t>
            </a:r>
            <a:r>
              <a:rPr lang="en-US" dirty="0" err="1"/>
              <a:t>Kazemi</a:t>
            </a:r>
            <a:r>
              <a:rPr lang="en-US" dirty="0"/>
              <a:t>, Josephine Sullivan: One Millisecond Face Alignment with an </a:t>
            </a:r>
            <a:r>
              <a:rPr lang="en-US" dirty="0" err="1"/>
              <a:t>En-semble</a:t>
            </a:r>
            <a:r>
              <a:rPr lang="en-US" dirty="0"/>
              <a:t> of Regression Trees (2014</a:t>
            </a:r>
            <a:r>
              <a:rPr lang="en-US" dirty="0" smtClean="0"/>
              <a:t>)</a:t>
            </a:r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dzone.com/articles/drowsy-detection-using-facial-landmarks-extraction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https://medium.com/@</a:t>
            </a:r>
            <a:r>
              <a:rPr lang="de-DE" dirty="0" smtClean="0">
                <a:hlinkClick r:id="rId3"/>
              </a:rPr>
              <a:t>ageitgey/machine-learning-is-fun-part-4-modern-face-recognition-with-deep-learning-c3cffc121d78</a:t>
            </a:r>
            <a:endParaRPr lang="de-DE" dirty="0" smtClean="0"/>
          </a:p>
          <a:p>
            <a:r>
              <a:rPr lang="de-DE" dirty="0">
                <a:hlinkClick r:id="rId4"/>
              </a:rPr>
              <a:t>http://dlib.net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github.com/ageitgey/facerecognition</a:t>
            </a:r>
            <a:endParaRPr lang="de-DE" dirty="0" smtClean="0"/>
          </a:p>
          <a:p>
            <a:r>
              <a:rPr lang="de-DE" dirty="0"/>
              <a:t>https://www.pyimagesearch.com/2018/06/18/face-recognition-with-opencv-python-and-deep-learning/.</a:t>
            </a:r>
            <a:endParaRPr lang="de-DE" dirty="0" smtClean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3507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7</a:t>
            </a:r>
          </a:p>
          <a:p>
            <a:pPr lvl="1"/>
            <a:r>
              <a:rPr lang="de-DE" sz="1200" dirty="0">
                <a:hlinkClick r:id="rId2"/>
              </a:rPr>
              <a:t>https://mrt-akademie.de/wp-content/uploads/2015/11/Hirn-sagittal.jpg</a:t>
            </a:r>
            <a:endParaRPr lang="de-DE" sz="1400" dirty="0"/>
          </a:p>
          <a:p>
            <a:pPr lvl="1"/>
            <a:r>
              <a:rPr lang="de-DE" sz="1200" dirty="0">
                <a:hlinkClick r:id="rId3"/>
              </a:rPr>
              <a:t>https://www.homeandsmart.de/var/site/storage/images/_aliases/fixed_col_8/2/8/5/0/60582-1-ger-DE/amazons-echo-dot-nutzt-auch-die-sprachsteuerung-alexa.jpg</a:t>
            </a:r>
            <a:endParaRPr lang="de-DE" sz="1200" dirty="0"/>
          </a:p>
          <a:p>
            <a:pPr lvl="1"/>
            <a:r>
              <a:rPr lang="de-DE" sz="1200" dirty="0"/>
              <a:t>https://data-science-blog.com/wp-content/uploads/2015/09/neuronalesNetzwerkSymbolbild-1-1.png</a:t>
            </a:r>
          </a:p>
          <a:p>
            <a:r>
              <a:rPr lang="de-DE" sz="1600" dirty="0"/>
              <a:t>Folie 8</a:t>
            </a:r>
          </a:p>
          <a:p>
            <a:pPr lvl="1"/>
            <a:r>
              <a:rPr lang="de-DE" sz="1200" dirty="0">
                <a:hlinkClick r:id="rId4"/>
              </a:rPr>
              <a:t>https://lh3.googleusercontent.com/proxy/MqRA994uThbBbiQj5XvkQo9tp_cg9ITeQq3M9sGEnhK-dp8nCRrIEUXzkzlFr9sYl0b9BukuAOE5QR9kdGxaxd41OmpItbtMVKHcVT9eJt0xqKMSAzr7tTQCfy9UUdyv</a:t>
            </a:r>
            <a:endParaRPr lang="de-DE" sz="1200" dirty="0"/>
          </a:p>
          <a:p>
            <a:r>
              <a:rPr lang="de-DE" sz="1600" dirty="0"/>
              <a:t>Folie 9</a:t>
            </a:r>
          </a:p>
          <a:p>
            <a:pPr lvl="1"/>
            <a:r>
              <a:rPr lang="de-DE" sz="1200" dirty="0">
                <a:hlinkClick r:id="rId5"/>
              </a:rPr>
              <a:t>https://upload.wikimedia.org/wikipedia/commons/thumb/6/63/Typical_cnn.png/395px-Typical_cnn.png</a:t>
            </a:r>
            <a:endParaRPr lang="de-DE" sz="1200" dirty="0"/>
          </a:p>
          <a:p>
            <a:r>
              <a:rPr lang="de-DE" sz="1400" dirty="0"/>
              <a:t>Folie 11</a:t>
            </a:r>
          </a:p>
          <a:p>
            <a:pPr lvl="1"/>
            <a:r>
              <a:rPr lang="de-DE" sz="1200" dirty="0">
                <a:hlinkClick r:id="rId6"/>
              </a:rPr>
              <a:t>https://www.researchgate.net/profile/Kedar_Potdar/publication/329217107/figure/fig4/AS:697578261852162@1543327026650/Object-detection-in-a-dense-scene.ppm</a:t>
            </a:r>
            <a:endParaRPr lang="de-DE" sz="1200" dirty="0"/>
          </a:p>
          <a:p>
            <a:r>
              <a:rPr lang="de-DE" sz="1400" dirty="0"/>
              <a:t>Folie 12, 13, 14</a:t>
            </a:r>
          </a:p>
          <a:p>
            <a:pPr lvl="1"/>
            <a:r>
              <a:rPr lang="de-DE" sz="1200" dirty="0"/>
              <a:t>https://de.mathworks.com/solutions/image-video-processing/object-recognition.html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9445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15, 20, 21, 22</a:t>
            </a:r>
          </a:p>
          <a:p>
            <a:pPr lvl="1"/>
            <a:r>
              <a:rPr lang="de-DE" sz="1200" dirty="0">
                <a:hlinkClick r:id="rId2"/>
              </a:rPr>
              <a:t>https://towardsdatascience.com/r-cnn-fast-r-cnn-faster-r-cnn-yolo-object-detection-algorithms-36d53571365e</a:t>
            </a:r>
            <a:endParaRPr lang="de-DE" sz="1200" dirty="0"/>
          </a:p>
          <a:p>
            <a:r>
              <a:rPr lang="de-DE" sz="1400" dirty="0"/>
              <a:t>Folie 16</a:t>
            </a:r>
          </a:p>
          <a:p>
            <a:pPr lvl="1"/>
            <a:r>
              <a:rPr lang="de-DE" sz="1200" dirty="0">
                <a:hlinkClick r:id="rId3"/>
              </a:rPr>
              <a:t>https://scontent-frt3-1.xx.fbcdn.net/v/t1.0-1/69563361_121455362546062_4961518440490729472_n.jpg?_nc_cat=102&amp;_nc_sid=dbb9e7&amp;_nc_ohc=Nbtoh2VQXZAAX8RGmeF&amp;_nc_ht=scontent-frt3-1.xx&amp;oh=8d72f372fa1dc2e03a30a623ead22410&amp;oe=5ED750E3</a:t>
            </a:r>
            <a:endParaRPr lang="de-DE" sz="1200" dirty="0"/>
          </a:p>
          <a:p>
            <a:pPr lvl="1"/>
            <a:r>
              <a:rPr lang="de-DE" sz="1200" dirty="0">
                <a:hlinkClick r:id="rId4"/>
              </a:rPr>
              <a:t>https://de.vecteezy.com/vektorkunst/582158-sanduhr-symbol-vektor-illustration</a:t>
            </a:r>
            <a:endParaRPr lang="de-DE" sz="1200" dirty="0"/>
          </a:p>
          <a:p>
            <a:pPr lvl="1"/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9561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25</a:t>
            </a:r>
          </a:p>
          <a:p>
            <a:pPr lvl="1"/>
            <a:r>
              <a:rPr lang="de-DE" sz="1200" dirty="0">
                <a:hlinkClick r:id="rId2"/>
              </a:rPr>
              <a:t>https://de.wikipedia.org/wiki/Datei:Face_detection_example_openCV.jpg</a:t>
            </a:r>
            <a:endParaRPr lang="de-DE" sz="1200" dirty="0"/>
          </a:p>
          <a:p>
            <a:r>
              <a:rPr lang="de-DE" sz="1400" dirty="0"/>
              <a:t>Folie 26</a:t>
            </a:r>
          </a:p>
          <a:p>
            <a:pPr lvl="1"/>
            <a:r>
              <a:rPr lang="de-DE" sz="1200" dirty="0">
                <a:hlinkClick r:id="rId3"/>
              </a:rPr>
              <a:t>https://www.slideshare.net/ABHISHEKCHBA/image-processing-67649577</a:t>
            </a:r>
            <a:endParaRPr lang="de-DE" sz="1200" dirty="0"/>
          </a:p>
          <a:p>
            <a:r>
              <a:rPr lang="de-DE" sz="1400" dirty="0"/>
              <a:t>Folie 27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https://mc.ai/haar-cascade-face-identification/</a:t>
            </a:r>
            <a:endParaRPr lang="de-DE" sz="1200" dirty="0"/>
          </a:p>
          <a:p>
            <a:r>
              <a:rPr lang="de-DE" sz="1400" dirty="0"/>
              <a:t>Folie 28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r>
              <a:rPr lang="de-DE" sz="1400" dirty="0"/>
              <a:t>Folie 33</a:t>
            </a:r>
          </a:p>
          <a:p>
            <a:pPr lvl="1"/>
            <a:r>
              <a:rPr lang="de-DE" sz="1200" dirty="0">
                <a:hlinkClick r:id="rId6"/>
              </a:rPr>
              <a:t>https://towardsdatascience.com/real-time-face-recognition-with-cpu-983d35cc3ec5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5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06.05.2020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34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r>
              <a:rPr lang="de-DE" sz="1400" dirty="0"/>
              <a:t>Folie 35</a:t>
            </a:r>
          </a:p>
          <a:p>
            <a:pPr lvl="1"/>
            <a:r>
              <a:rPr lang="de-DE" sz="1200" dirty="0">
                <a:hlinkClick r:id="rId2"/>
              </a:rPr>
              <a:t>https://www.pyimagesearch.com/2017/04/03/facial-landmarks-dlib-opencv-python/</a:t>
            </a:r>
            <a:endParaRPr lang="de-DE" sz="1200" dirty="0"/>
          </a:p>
          <a:p>
            <a:r>
              <a:rPr lang="de-DE" sz="1400" dirty="0"/>
              <a:t>Folie 39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pPr lvl="1"/>
            <a:r>
              <a:rPr lang="de-DE" sz="1200" dirty="0">
                <a:hlinkClick r:id="rId3"/>
              </a:rPr>
              <a:t>https://www.pinterest.de/pin/351351208415072519/</a:t>
            </a:r>
            <a:endParaRPr lang="de-DE" sz="1200" dirty="0"/>
          </a:p>
          <a:p>
            <a:r>
              <a:rPr lang="de-DE" sz="1400" dirty="0"/>
              <a:t>Folie 41</a:t>
            </a:r>
          </a:p>
          <a:p>
            <a:pPr lvl="1"/>
            <a:r>
              <a:rPr lang="de-DE" sz="1200" dirty="0">
                <a:hlinkClick r:id="rId4"/>
              </a:rPr>
              <a:t>https://www.greymatter.com/corporate/showcase/bing-search-api/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  <a:p>
            <a:r>
              <a:rPr lang="de-DE" sz="1400" dirty="0"/>
              <a:t>Folie 42</a:t>
            </a:r>
          </a:p>
          <a:p>
            <a:pPr lvl="1"/>
            <a:r>
              <a:rPr lang="de-DE" sz="1200" dirty="0">
                <a:hlinkClick r:id="rId6"/>
              </a:rPr>
              <a:t>https://de.wikipedia.org/wiki/Google</a:t>
            </a:r>
            <a:endParaRPr lang="de-DE" sz="1200" dirty="0"/>
          </a:p>
          <a:p>
            <a:pPr lvl="1"/>
            <a:r>
              <a:rPr lang="de-DE" sz="1200" dirty="0">
                <a:hlinkClick r:id="rId7"/>
              </a:rPr>
              <a:t>https://de.m.wikipedia.org/wiki/Datei:Download_alt_font_awesome.svg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06.05.2020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510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6F66F57E-E4CD-4D12-A13D-B92EC3227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74" y="2505627"/>
            <a:ext cx="2800556" cy="2800556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06.05.2020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06.05.2020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2906</Words>
  <Application>Microsoft Office PowerPoint</Application>
  <PresentationFormat>Breitbild</PresentationFormat>
  <Paragraphs>598</Paragraphs>
  <Slides>60</Slides>
  <Notes>35</Notes>
  <HiddenSlides>6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Social Distancing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Single Shot Detector – Demo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Face Detection - 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Facial Landmarks - 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Face Recognition – Demo #1</vt:lpstr>
      <vt:lpstr>Face Recognition – Demo #2</vt:lpstr>
      <vt:lpstr>Weiterführendes</vt:lpstr>
      <vt:lpstr>Age &amp; Gender – Demo</vt:lpstr>
      <vt:lpstr>Fazit</vt:lpstr>
      <vt:lpstr>Fazit</vt:lpstr>
      <vt:lpstr>Vielen Dank für Ihre Aufmerksamkeit</vt:lpstr>
      <vt:lpstr>Quellen - alt</vt:lpstr>
      <vt:lpstr>Quellen</vt:lpstr>
      <vt:lpstr>Quellen</vt:lpstr>
      <vt:lpstr>Quellen</vt:lpstr>
      <vt:lpstr>Quellen</vt:lpstr>
      <vt:lpstr>Abbildungen</vt:lpstr>
      <vt:lpstr>Abbildungen</vt:lpstr>
      <vt:lpstr>Abbildungen</vt:lpstr>
      <vt:lpstr>Abbildungen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120</cp:revision>
  <dcterms:created xsi:type="dcterms:W3CDTF">2020-04-13T21:40:48Z</dcterms:created>
  <dcterms:modified xsi:type="dcterms:W3CDTF">2020-05-06T17:39:06Z</dcterms:modified>
</cp:coreProperties>
</file>